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2"/>
    <p:sldId id="258" r:id="rId3"/>
    <p:sldId id="282" r:id="rId4"/>
    <p:sldId id="257" r:id="rId5"/>
    <p:sldId id="259" r:id="rId6"/>
    <p:sldId id="260" r:id="rId7"/>
    <p:sldId id="270" r:id="rId8"/>
    <p:sldId id="261" r:id="rId9"/>
    <p:sldId id="273" r:id="rId10"/>
    <p:sldId id="263" r:id="rId11"/>
    <p:sldId id="264" r:id="rId12"/>
    <p:sldId id="265" r:id="rId13"/>
    <p:sldId id="266" r:id="rId14"/>
    <p:sldId id="272" r:id="rId15"/>
    <p:sldId id="268" r:id="rId16"/>
    <p:sldId id="26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CC3300"/>
    <a:srgbClr val="99FF99"/>
    <a:srgbClr val="FFFFCC"/>
    <a:srgbClr val="0000FF"/>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2" autoAdjust="0"/>
    <p:restoredTop sz="94660"/>
  </p:normalViewPr>
  <p:slideViewPr>
    <p:cSldViewPr snapToGrid="0">
      <p:cViewPr varScale="1">
        <p:scale>
          <a:sx n="68" d="100"/>
          <a:sy n="68" d="100"/>
        </p:scale>
        <p:origin x="138" y="60"/>
      </p:cViewPr>
      <p:guideLst/>
    </p:cSldViewPr>
  </p:slideViewPr>
  <p:notesTextViewPr>
    <p:cViewPr>
      <p:scale>
        <a:sx n="1" d="1"/>
        <a:sy n="1" d="1"/>
      </p:scale>
      <p:origin x="0" y="0"/>
    </p:cViewPr>
  </p:notesTextViewPr>
  <p:gridSpacing cx="76319" cy="7631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3/30/2020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t>3/30/2020</a:t>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t>‹#›</a:t>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t>3/30/2020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t>3/30/2020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t>3/30/2020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p:cNvPicPr>
          <p:nvPr/>
        </p:nvPicPr>
        <p:blipFill>
          <a:blip r:embed="rId13"/>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lstStyle/>
          <a:p>
            <a:pPr lvl="0"/>
            <a:r>
              <a:rPr lang="en-US" altLang="zh-CN" dirty="0"/>
              <a:t>Click to edit Master title style</a:t>
            </a:r>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t>3/30/2020</a:t>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2739390" y="2291715"/>
            <a:ext cx="9387205" cy="3733165"/>
            <a:chOff x="3898" y="1789"/>
            <a:chExt cx="14783" cy="6278"/>
          </a:xfrm>
        </p:grpSpPr>
        <p:pic>
          <p:nvPicPr>
            <p:cNvPr id="8" name="Picture 7"/>
            <p:cNvPicPr>
              <a:picLocks noChangeAspect="1"/>
            </p:cNvPicPr>
            <p:nvPr/>
          </p:nvPicPr>
          <p:blipFill>
            <a:blip r:embed="rId3"/>
            <a:stretch>
              <a:fillRect/>
            </a:stretch>
          </p:blipFill>
          <p:spPr>
            <a:xfrm>
              <a:off x="3898" y="1789"/>
              <a:ext cx="7804" cy="5248"/>
            </a:xfrm>
            <a:prstGeom prst="rect">
              <a:avLst/>
            </a:prstGeom>
          </p:spPr>
        </p:pic>
        <p:pic>
          <p:nvPicPr>
            <p:cNvPr id="9" name="Picture 8"/>
            <p:cNvPicPr>
              <a:picLocks noChangeAspect="1"/>
            </p:cNvPicPr>
            <p:nvPr/>
          </p:nvPicPr>
          <p:blipFill>
            <a:blip r:embed="rId4"/>
            <a:stretch>
              <a:fillRect/>
            </a:stretch>
          </p:blipFill>
          <p:spPr>
            <a:xfrm>
              <a:off x="11699" y="3415"/>
              <a:ext cx="6982" cy="4652"/>
            </a:xfrm>
            <a:prstGeom prst="rect">
              <a:avLst/>
            </a:prstGeom>
          </p:spPr>
        </p:pic>
      </p:grpSp>
      <p:sp>
        <p:nvSpPr>
          <p:cNvPr id="12" name="Title 2"/>
          <p:cNvSpPr>
            <a:spLocks noGrp="1"/>
          </p:cNvSpPr>
          <p:nvPr/>
        </p:nvSpPr>
        <p:spPr>
          <a:xfrm>
            <a:off x="5918928" y="158750"/>
            <a:ext cx="5790852"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a:t>
            </a:r>
            <a:r>
              <a:rPr lang="en-US" sz="1800" cap="none" smtClean="0"/>
              <a:t>THỜI </a:t>
            </a:r>
            <a:r>
              <a:rPr lang="en-US" sz="1800" cap="none" smtClean="0"/>
              <a:t>TRANG</a:t>
            </a: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0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NGÀNH MAY</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5391" y="-5305"/>
            <a:ext cx="1403537" cy="958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764665" y="1513840"/>
            <a:ext cx="8662670" cy="5197475"/>
          </a:xfrm>
          <a:prstGeom prst="rect">
            <a:avLst/>
          </a:prstGeom>
        </p:spPr>
      </p:pic>
      <p:sp>
        <p:nvSpPr>
          <p:cNvPr id="4"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0376033"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p>
          <a:p>
            <a:pPr marL="0" indent="0" algn="just">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ox(in)">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ox(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127" y="-10160"/>
            <a:ext cx="10574807" cy="582613"/>
          </a:xfrm>
          <a:effectLst>
            <a:outerShdw blurRad="50800" dist="50800" dir="120000" algn="ctr" rotWithShape="0">
              <a:srgbClr val="000000">
                <a:alpha val="43000"/>
              </a:srgbClr>
            </a:outerShdw>
          </a:effectLst>
        </p:spPr>
        <p:txBody>
          <a:bodyPr>
            <a:noAutofit/>
          </a:bodyPr>
          <a:lstStyle/>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p>
        </p:txBody>
      </p:sp>
      <p:sp>
        <p:nvSpPr>
          <p:cNvPr id="7" name="Horizontal Scroll 6"/>
          <p:cNvSpPr/>
          <p:nvPr/>
        </p:nvSpPr>
        <p:spPr>
          <a:xfrm>
            <a:off x="1253391"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p>
        </p:txBody>
      </p:sp>
      <p:sp>
        <p:nvSpPr>
          <p:cNvPr id="8" name="Horizontal Scroll 7"/>
          <p:cNvSpPr/>
          <p:nvPr/>
        </p:nvSpPr>
        <p:spPr>
          <a:xfrm>
            <a:off x="1700431" y="2270760"/>
            <a:ext cx="8989060" cy="1626870"/>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p>
          <a:p>
            <a:pPr>
              <a:lnSpc>
                <a:spcPct val="150000"/>
              </a:lnSpc>
            </a:pPr>
            <a:r>
              <a:rPr lang="en-US" sz="2000" b="1">
                <a:latin typeface="Arial" panose="020B0604020202020204"/>
                <a:cs typeface="Arial" panose="020B0604020202020204"/>
              </a:rPr>
              <a:t>-  Giải thích được </a:t>
            </a:r>
            <a:r>
              <a:rPr lang="vi-VN" altLang="en-US" sz="2000" b="1">
                <a:latin typeface="Arial" panose="020B0604020202020204"/>
                <a:cs typeface="Arial" panose="020B0604020202020204"/>
              </a:rPr>
              <a:t>vai trò, </a:t>
            </a:r>
            <a:r>
              <a:rPr lang="en-US" sz="2000" b="1">
                <a:latin typeface="Arial" panose="020B0604020202020204"/>
                <a:cs typeface="Arial" panose="020B0604020202020204"/>
              </a:rPr>
              <a:t>nhiệm vụ của nhân viên quản lý đơn hàng.</a:t>
            </a:r>
          </a:p>
        </p:txBody>
      </p:sp>
      <p:sp>
        <p:nvSpPr>
          <p:cNvPr id="9" name="Horizontal Scroll 8"/>
          <p:cNvSpPr/>
          <p:nvPr/>
        </p:nvSpPr>
        <p:spPr>
          <a:xfrm>
            <a:off x="2092226"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p>
          <a:p>
            <a:pPr>
              <a:lnSpc>
                <a:spcPct val="150000"/>
              </a:lnSpc>
            </a:pPr>
            <a:r>
              <a:rPr lang="en-US" sz="2000" b="1">
                <a:latin typeface="Arial" panose="020B0604020202020204"/>
                <a:cs typeface="Arial" panose="020B0604020202020204"/>
              </a:rPr>
              <a:t>-  Xây dựng được ý thức tự giác học tập, tính tích cực.</a:t>
            </a:r>
          </a:p>
          <a:p>
            <a:pPr>
              <a:lnSpc>
                <a:spcPct val="150000"/>
              </a:lnSpc>
            </a:pPr>
            <a:r>
              <a:rPr lang="en-US" sz="2000" b="1">
                <a:latin typeface="Arial" panose="020B0604020202020204"/>
                <a:cs typeface="Arial" panose="020B0604020202020204"/>
              </a:rPr>
              <a:t>-  Xây dựng ý thức say mê nghề nghiệp.</a:t>
            </a: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831" y="13649"/>
            <a:ext cx="914399" cy="624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animBg="1"/>
      <p:bldP spid="8" grpId="1" animBg="1"/>
      <p:bldP spid="9" grpId="0" animBg="1"/>
      <p:bldP spid="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882775" y="1358900"/>
            <a:ext cx="7651750" cy="5297805"/>
          </a:xfrm>
          <a:prstGeom prst="rect">
            <a:avLst/>
          </a:prstGeom>
        </p:spPr>
      </p:pic>
      <p:sp>
        <p:nvSpPr>
          <p:cNvPr id="3" name="Title 1"/>
          <p:cNvSpPr>
            <a:spLocks noGrp="1"/>
          </p:cNvSpPr>
          <p:nvPr/>
        </p:nvSpPr>
        <p:spPr>
          <a:xfrm>
            <a:off x="1542197" y="-10160"/>
            <a:ext cx="9826388"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804863" indent="-804863" algn="just"/>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154" y="217170"/>
            <a:ext cx="1339043" cy="914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6" y="190500"/>
            <a:ext cx="8925636" cy="582930"/>
          </a:xfrm>
        </p:spPr>
        <p:txBody>
          <a:bodyPr/>
          <a:lstStyle/>
          <a:p>
            <a:r>
              <a:rPr lang="vi-VN" altLang="en-US" b="1">
                <a:solidFill>
                  <a:srgbClr val="CC3300"/>
                </a:solidFill>
              </a:rPr>
              <a:t>2.1.1 Khái niệm:</a:t>
            </a:r>
          </a:p>
        </p:txBody>
      </p:sp>
      <p:sp>
        <p:nvSpPr>
          <p:cNvPr id="3" name="Content Placeholder 2"/>
          <p:cNvSpPr>
            <a:spLocks noGrp="1"/>
          </p:cNvSpPr>
          <p:nvPr>
            <p:ph sz="half" idx="1"/>
          </p:nvPr>
        </p:nvSpPr>
        <p:spPr>
          <a:xfrm>
            <a:off x="975854" y="883285"/>
            <a:ext cx="9839960" cy="965200"/>
          </a:xfrm>
        </p:spPr>
        <p:txBody>
          <a:bodyPr/>
          <a:lstStyle/>
          <a:p>
            <a:r>
              <a:rPr lang="en-US" sz="2800"/>
              <a:t>Đơn hàng ngành may là những hợp đồng sản xuất sản phẩm may cụ thể: áo khoác, quần, váy, đầm</a:t>
            </a:r>
            <a:r>
              <a:rPr lang="en-US" sz="2800" smtClean="0"/>
              <a:t>,…</a:t>
            </a:r>
            <a:endParaRPr lang="en-US" sz="2800"/>
          </a:p>
        </p:txBody>
      </p:sp>
      <p:pic>
        <p:nvPicPr>
          <p:cNvPr id="5" name="Content Placeholder 4"/>
          <p:cNvPicPr>
            <a:picLocks noGrp="1" noChangeAspect="1"/>
          </p:cNvPicPr>
          <p:nvPr>
            <p:ph sz="half" idx="2"/>
          </p:nvPr>
        </p:nvPicPr>
        <p:blipFill>
          <a:blip r:embed="rId2"/>
          <a:stretch>
            <a:fillRect/>
          </a:stretch>
        </p:blipFill>
        <p:spPr>
          <a:xfrm>
            <a:off x="10795" y="1939290"/>
            <a:ext cx="6388100" cy="3909060"/>
          </a:xfrm>
          <a:prstGeom prst="rect">
            <a:avLst/>
          </a:prstGeom>
        </p:spPr>
      </p:pic>
      <p:pic>
        <p:nvPicPr>
          <p:cNvPr id="6" name="Picture 5"/>
          <p:cNvPicPr>
            <a:picLocks noChangeAspect="1"/>
          </p:cNvPicPr>
          <p:nvPr/>
        </p:nvPicPr>
        <p:blipFill>
          <a:blip r:embed="rId3"/>
          <a:stretch>
            <a:fillRect/>
          </a:stretch>
        </p:blipFill>
        <p:spPr>
          <a:xfrm>
            <a:off x="6106795" y="2743200"/>
            <a:ext cx="6130925" cy="4093210"/>
          </a:xfrm>
          <a:prstGeom prst="rect">
            <a:avLst/>
          </a:prstGeom>
        </p:spPr>
      </p:pic>
      <p:grpSp>
        <p:nvGrpSpPr>
          <p:cNvPr id="9" name="Group 8"/>
          <p:cNvGrpSpPr/>
          <p:nvPr/>
        </p:nvGrpSpPr>
        <p:grpSpPr>
          <a:xfrm>
            <a:off x="10795" y="1929130"/>
            <a:ext cx="12226290" cy="4897120"/>
            <a:chOff x="17" y="3038"/>
            <a:chExt cx="19254" cy="7712"/>
          </a:xfrm>
        </p:grpSpPr>
        <p:pic>
          <p:nvPicPr>
            <p:cNvPr id="7" name="Content Placeholder 4"/>
            <p:cNvPicPr>
              <a:picLocks noChangeAspect="1"/>
            </p:cNvPicPr>
            <p:nvPr/>
          </p:nvPicPr>
          <p:blipFill>
            <a:blip r:embed="rId2"/>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3"/>
            <a:stretch>
              <a:fillRect/>
            </a:stretch>
          </p:blipFill>
          <p:spPr>
            <a:xfrm>
              <a:off x="9617" y="4304"/>
              <a:ext cx="9655" cy="6446"/>
            </a:xfrm>
            <a:prstGeom prst="rect">
              <a:avLst/>
            </a:prstGeom>
          </p:spPr>
        </p:pic>
      </p:gr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linds(horizontal)">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ox(in)">
                                      <p:cBhvr>
                                        <p:cTn id="1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nvSpPr>
        <p:spPr>
          <a:xfrm>
            <a:off x="26045" y="945989"/>
            <a:ext cx="11025505" cy="2218331"/>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smtClean="0"/>
              <a:t>QLĐH </a:t>
            </a:r>
            <a:r>
              <a:rPr lang="en-US" sz="2800"/>
              <a:t>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p>
        </p:txBody>
      </p:sp>
      <p:pic>
        <p:nvPicPr>
          <p:cNvPr id="7" name="Content Placeholder 6"/>
          <p:cNvPicPr>
            <a:picLocks noGrp="1" noChangeAspect="1"/>
          </p:cNvPicPr>
          <p:nvPr>
            <p:ph idx="1"/>
          </p:nvPr>
        </p:nvPicPr>
        <p:blipFill>
          <a:blip r:embed="rId2"/>
          <a:stretch>
            <a:fillRect/>
          </a:stretch>
        </p:blipFill>
        <p:spPr>
          <a:xfrm>
            <a:off x="1692323" y="3336880"/>
            <a:ext cx="8117300" cy="3273648"/>
          </a:xfrm>
          <a:prstGeom prst="rect">
            <a:avLst/>
          </a:prstGeom>
        </p:spPr>
      </p:pic>
      <p:sp>
        <p:nvSpPr>
          <p:cNvPr id="8" name="Title 1"/>
          <p:cNvSpPr>
            <a:spLocks noGrp="1"/>
          </p:cNvSpPr>
          <p:nvPr>
            <p:ph type="title"/>
          </p:nvPr>
        </p:nvSpPr>
        <p:spPr>
          <a:xfrm>
            <a:off x="1433016" y="190500"/>
            <a:ext cx="8925636" cy="582930"/>
          </a:xfrm>
        </p:spPr>
        <p:txBody>
          <a:bodyPr/>
          <a:lstStyle/>
          <a:p>
            <a:r>
              <a:rPr lang="vi-VN" altLang="en-US" b="1">
                <a:solidFill>
                  <a:srgbClr val="CC3300"/>
                </a:solidFill>
              </a:rPr>
              <a:t>2.1.1 Khái niệm:</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8"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310" y="158750"/>
            <a:ext cx="8460295" cy="582930"/>
          </a:xfrm>
        </p:spPr>
        <p:txBody>
          <a:bodyPr/>
          <a:lstStyle/>
          <a:p>
            <a:r>
              <a:rPr lang="vi-VN" altLang="en-US" b="1">
                <a:solidFill>
                  <a:srgbClr val="CC3300"/>
                </a:solidFill>
              </a:rPr>
              <a:t>2.1.2 Vai trò:</a:t>
            </a:r>
          </a:p>
        </p:txBody>
      </p:sp>
      <p:pic>
        <p:nvPicPr>
          <p:cNvPr id="4" name="Picture 1"/>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270125" y="1174750"/>
            <a:ext cx="7650480" cy="4953000"/>
          </a:xfrm>
          <a:prstGeom prst="rect">
            <a:avLst/>
          </a:prstGeom>
          <a:noFill/>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p:nvPr/>
        </p:nvSpPr>
        <p:spPr>
          <a:xfrm>
            <a:off x="-3810" y="4859655"/>
            <a:ext cx="4681220" cy="2003425"/>
          </a:xfrm>
          <a:prstGeom prst="rect">
            <a:avLst/>
          </a:prstGeom>
          <a:solidFill>
            <a:srgbClr val="FF99FF"/>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accent2">
              <a:lumMod val="20000"/>
              <a:lumOff val="8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n-US" sz="2000" dirty="0" err="1" smtClean="0">
                <a:solidFill>
                  <a:srgbClr val="0000FF"/>
                </a:solidFill>
                <a:latin typeface="Arial" panose="020B0604020202020204"/>
                <a:cs typeface="Arial" panose="020B0604020202020204"/>
              </a:rPr>
              <a:t>Là</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đầu</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mối</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thông</a:t>
            </a:r>
            <a:r>
              <a:rPr lang="en-US" sz="2000" dirty="0" smtClean="0">
                <a:solidFill>
                  <a:srgbClr val="0000FF"/>
                </a:solidFill>
                <a:latin typeface="Arial" panose="020B0604020202020204"/>
                <a:cs typeface="Arial" panose="020B0604020202020204"/>
              </a:rPr>
              <a:t> tin:</a:t>
            </a: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FFFFCC"/>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99FF99"/>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lstStyle/>
          <a:p>
            <a:endParaRPr lang="en-US" dirty="0"/>
          </a:p>
        </p:txBody>
      </p:sp>
      <p:sp>
        <p:nvSpPr>
          <p:cNvPr id="14" name="Title 13"/>
          <p:cNvSpPr>
            <a:spLocks noGrp="1"/>
          </p:cNvSpPr>
          <p:nvPr>
            <p:ph type="title"/>
          </p:nvPr>
        </p:nvSpPr>
        <p:spPr>
          <a:xfrm>
            <a:off x="1473958" y="209550"/>
            <a:ext cx="8911988" cy="582613"/>
          </a:xfrm>
        </p:spPr>
        <p:txBody>
          <a:bodyPr/>
          <a:lstStyle/>
          <a:p>
            <a:r>
              <a:rPr lang="vi-VN" altLang="en-US" b="1">
                <a:solidFill>
                  <a:srgbClr val="CC3300"/>
                </a:solidFill>
                <a:sym typeface="+mn-ea"/>
              </a:rPr>
              <a:t>2.1.2 Vai trò:</a:t>
            </a:r>
            <a:endParaRPr lang="en-US" b="1">
              <a:solidFill>
                <a:srgbClr val="CC3300"/>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bldLvl="0" animBg="1"/>
      <p:bldP spid="4" grpId="1" animBg="1"/>
      <p:bldP spid="5" grpId="0" animBg="1"/>
      <p:bldP spid="5" grpId="1" animBg="1"/>
      <p:bldP spid="6" grpId="0" animBg="1"/>
      <p:bldP spid="6" grpId="1" animBg="1"/>
      <p:bldP spid="8" grpId="0" animBg="1"/>
      <p:bldP spid="8" grpId="1" animBg="1"/>
      <p:bldP spid="9" grpId="0" bldLvl="0" animBg="1"/>
      <p:bldP spid="9" grpId="1" animBg="1"/>
      <p:bldP spid="10" grpId="0" animBg="1"/>
      <p:bldP spid="10" grpId="1" animBg="1"/>
      <p:bldP spid="11" grpId="0" bldLvl="0" animBg="1"/>
      <p:bldP spid="11" grpId="1" animBg="1"/>
      <p:bldP spid="12" grpId="0" bldLvl="0" animBg="1"/>
      <p:bldP spid="12" grpId="1" animBg="1"/>
      <p:bldP spid="14" grpId="0"/>
      <p:bldP spid="1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606" y="209550"/>
            <a:ext cx="8761863" cy="582613"/>
          </a:xfrm>
        </p:spPr>
        <p:txBody>
          <a:bodyPr/>
          <a:lstStyle/>
          <a:p>
            <a:r>
              <a:rPr lang="vi-VN" altLang="en-US" b="1">
                <a:solidFill>
                  <a:srgbClr val="CC3300"/>
                </a:solidFill>
                <a:sym typeface="+mn-ea"/>
              </a:rPr>
              <a:t>2.1.2 Vai trò:</a:t>
            </a:r>
            <a:endParaRPr lang="en-US" b="1">
              <a:solidFill>
                <a:srgbClr val="CC3300"/>
              </a:solidFill>
            </a:endParaRPr>
          </a:p>
        </p:txBody>
      </p:sp>
      <p:sp>
        <p:nvSpPr>
          <p:cNvPr id="3" name="Content Placeholder 2"/>
          <p:cNvSpPr>
            <a:spLocks noGrp="1"/>
          </p:cNvSpPr>
          <p:nvPr>
            <p:ph sz="half" idx="1"/>
          </p:nvPr>
        </p:nvSpPr>
        <p:spPr>
          <a:xfrm>
            <a:off x="614956" y="989648"/>
            <a:ext cx="9975708" cy="5318125"/>
          </a:xfrm>
        </p:spPr>
        <p:txBody>
          <a:bodyPr/>
          <a:lstStyle/>
          <a:p>
            <a:pPr algn="just"/>
            <a:r>
              <a:rPr lang="en-US" sz="2800"/>
              <a:t>Quản lý đơn hàng tốt sẽ tạo thuận lợi cho các bộ phận khác sắp xếp bố trí công việc triển khai và hoàn thành đơn hàng ở mức độ tốt </a:t>
            </a:r>
            <a:r>
              <a:rPr lang="en-US" sz="2800" smtClean="0"/>
              <a:t>nhất</a:t>
            </a:r>
          </a:p>
          <a:p>
            <a:pPr marL="0" indent="0" algn="just">
              <a:buNone/>
            </a:pPr>
            <a:endParaRPr lang="en-US" sz="1000"/>
          </a:p>
          <a:p>
            <a:pPr algn="just"/>
            <a:r>
              <a:rPr lang="en-US" sz="2800">
                <a:sym typeface="+mn-ea"/>
              </a:rPr>
              <a:t>Chuẩn bị đầu vào và đầu ra cho sản xuất: Tài liệu kỹ thuật, NPL, thông tin sản xuất , các thủ tục nhập và xuất </a:t>
            </a:r>
            <a:r>
              <a:rPr lang="en-US" sz="2800" smtClean="0">
                <a:sym typeface="+mn-ea"/>
              </a:rPr>
              <a:t>hang.</a:t>
            </a:r>
          </a:p>
          <a:p>
            <a:pPr marL="0" indent="0" algn="just">
              <a:buNone/>
            </a:pPr>
            <a:endParaRPr lang="en-US" sz="1000"/>
          </a:p>
          <a:p>
            <a:pPr algn="just"/>
            <a:r>
              <a:rPr lang="en-US" sz="2800">
                <a:sym typeface="+mn-ea"/>
              </a:rPr>
              <a:t>Tạo dựng mối quan hệ và làm hài lòng mọi yêu cầu của khách </a:t>
            </a:r>
            <a:r>
              <a:rPr lang="en-US" sz="2800" smtClean="0">
                <a:sym typeface="+mn-ea"/>
              </a:rPr>
              <a:t>hang.</a:t>
            </a:r>
          </a:p>
          <a:p>
            <a:pPr marL="0" indent="0" algn="just">
              <a:buNone/>
            </a:pPr>
            <a:endParaRPr lang="en-US" sz="1000"/>
          </a:p>
          <a:p>
            <a:pPr algn="just"/>
            <a:r>
              <a:rPr lang="en-US" sz="2800">
                <a:sym typeface="+mn-ea"/>
              </a:rPr>
              <a:t>Tạo dựng hình ảnh và uy tín của công </a:t>
            </a:r>
            <a:r>
              <a:rPr lang="en-US" sz="2800" smtClean="0">
                <a:sym typeface="+mn-ea"/>
              </a:rPr>
              <a:t>ty.</a:t>
            </a:r>
          </a:p>
          <a:p>
            <a:pPr marL="0" indent="0" algn="just">
              <a:buNone/>
            </a:pPr>
            <a:endParaRPr lang="en-US" sz="1000"/>
          </a:p>
          <a:p>
            <a:pPr algn="just"/>
            <a:r>
              <a:rPr lang="en-US" sz="2800">
                <a:sym typeface="+mn-ea"/>
              </a:rPr>
              <a:t>Duy trì hoạt động sản xuất kinh doanh và tối ưu hóa lợi nhuận thu </a:t>
            </a:r>
            <a:r>
              <a:rPr lang="en-US" sz="2800" smtClean="0">
                <a:sym typeface="+mn-ea"/>
              </a:rPr>
              <a:t>được</a:t>
            </a:r>
            <a:endParaRPr lang="en-US" sz="280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ox(in)">
                                      <p:cBhvr>
                                        <p:cTn id="26" dur="2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ox(in)">
                                      <p:cBhvr>
                                        <p:cTn id="31"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p>
        </p:txBody>
      </p:sp>
      <p:sp>
        <p:nvSpPr>
          <p:cNvPr id="5" name="Content Placeholder 4"/>
          <p:cNvSpPr>
            <a:spLocks noGrp="1"/>
          </p:cNvSpPr>
          <p:nvPr>
            <p:ph idx="1"/>
          </p:nvPr>
        </p:nvSpPr>
        <p:spPr>
          <a:xfrm>
            <a:off x="137795" y="1060450"/>
            <a:ext cx="7892170" cy="5408589"/>
          </a:xfrm>
        </p:spPr>
        <p:txBody>
          <a:bodyPr/>
          <a:lstStyle/>
          <a:p>
            <a:pPr algn="just"/>
            <a:r>
              <a:rPr lang="en-US" sz="24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400">
                <a:sym typeface="+mn-ea"/>
              </a:rPr>
              <a:t>khách hàng</a:t>
            </a:r>
            <a:r>
              <a:rPr lang="en-US" sz="2400" smtClean="0"/>
              <a:t>.</a:t>
            </a:r>
          </a:p>
          <a:p>
            <a:pPr marL="0" indent="0" algn="just">
              <a:buNone/>
            </a:pPr>
            <a:endParaRPr lang="en-US" sz="500" smtClean="0"/>
          </a:p>
          <a:p>
            <a:pPr algn="just"/>
            <a:r>
              <a:rPr lang="en-US" sz="2400" smtClean="0"/>
              <a:t>Liên </a:t>
            </a:r>
            <a:r>
              <a:rPr lang="en-US" sz="2400"/>
              <a:t>hệ với nhà cung cấp trong việc phát triển mẫu NPL (Lab dips vải, làm mẫu phụ liệu), đặt hàng và giải quyết các vấn đề phát sinh liên quan đến số lượng, </a:t>
            </a:r>
            <a:r>
              <a:rPr lang="en-US" sz="2400" smtClean="0"/>
              <a:t>chất </a:t>
            </a:r>
            <a:r>
              <a:rPr lang="en-US" sz="2400"/>
              <a:t>lượng và tiến độ nhập NPL</a:t>
            </a:r>
            <a:r>
              <a:rPr lang="en-US" sz="2400" smtClean="0"/>
              <a:t>.</a:t>
            </a:r>
          </a:p>
          <a:p>
            <a:pPr marL="0" indent="0" algn="just">
              <a:buNone/>
            </a:pPr>
            <a:endParaRPr lang="en-US" sz="500" smtClean="0"/>
          </a:p>
          <a:p>
            <a:pPr algn="just"/>
            <a:r>
              <a:rPr lang="en-US" sz="2400">
                <a:sym typeface="+mn-ea"/>
              </a:rPr>
              <a:t>Phối hợp với các bộ phận để chuẩn bị tốt hồ sơ, tài liệu kĩ thuật, rập, sơ đồ, mẫu, … cho sản </a:t>
            </a:r>
            <a:r>
              <a:rPr lang="en-US" sz="2400">
                <a:sym typeface="+mn-ea"/>
              </a:rPr>
              <a:t>xuất</a:t>
            </a:r>
            <a:r>
              <a:rPr lang="en-US" sz="2400" smtClean="0">
                <a:sym typeface="+mn-ea"/>
              </a:rPr>
              <a:t>.</a:t>
            </a:r>
          </a:p>
          <a:p>
            <a:pPr marL="0" indent="0" algn="just">
              <a:buNone/>
            </a:pPr>
            <a:endParaRPr lang="en-US" sz="500">
              <a:sym typeface="+mn-ea"/>
            </a:endParaRPr>
          </a:p>
          <a:p>
            <a:pPr algn="just"/>
            <a:r>
              <a:rPr lang="en-US" sz="2400">
                <a:sym typeface="+mn-ea"/>
              </a:rPr>
              <a:t>Ghi nhận và xử lý kịp thời những phản hồi từ khách hàng và nhà máy nhằm hạn chế thấp nhất những rủi ro phát sinh trong quá trình sản </a:t>
            </a:r>
            <a:r>
              <a:rPr lang="en-US" sz="2400">
                <a:sym typeface="+mn-ea"/>
              </a:rPr>
              <a:t>xuất</a:t>
            </a:r>
            <a:r>
              <a:rPr lang="en-US" sz="2400" smtClean="0">
                <a:sym typeface="+mn-ea"/>
              </a:rPr>
              <a:t>.</a:t>
            </a:r>
            <a:endParaRPr lang="en-US" sz="2400">
              <a:sym typeface="+mn-ea"/>
            </a:endParaRPr>
          </a:p>
        </p:txBody>
      </p:sp>
      <p:pic>
        <p:nvPicPr>
          <p:cNvPr id="4" name="Content Placeholder 3"/>
          <p:cNvPicPr>
            <a:picLocks noGrp="1" noChangeAspect="1"/>
          </p:cNvPicPr>
          <p:nvPr>
            <p:ph sz="half" idx="2"/>
          </p:nvPr>
        </p:nvPicPr>
        <p:blipFill>
          <a:blip r:embed="rId2"/>
          <a:stretch>
            <a:fillRect/>
          </a:stretch>
        </p:blipFill>
        <p:spPr>
          <a:xfrm>
            <a:off x="8029965" y="628840"/>
            <a:ext cx="3100652" cy="343819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ox(in)">
                                      <p:cBhvr>
                                        <p:cTn id="21" dur="20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box(in)">
                                      <p:cBhvr>
                                        <p:cTn id="26" dur="20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box(in)">
                                      <p:cBhvr>
                                        <p:cTn id="31" dur="2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986" y="972592"/>
            <a:ext cx="9859484" cy="5291730"/>
          </a:xfrm>
        </p:spPr>
        <p:txBody>
          <a:bodyPr/>
          <a:lstStyle/>
          <a:p>
            <a:pPr algn="just"/>
            <a:r>
              <a:rPr lang="en-US" sz="2800" smtClean="0">
                <a:sym typeface="+mn-ea"/>
              </a:rPr>
              <a:t>Đảm </a:t>
            </a:r>
            <a:r>
              <a:rPr lang="en-US" sz="2800">
                <a:sym typeface="+mn-ea"/>
              </a:rPr>
              <a:t>bảo các thông tin liên quan đến sản xuất được giải quyết kịp thời, tránh mọi sự trì hoãn nhằm tạo mọi điều kiện thuận lợi cho các bộ phận sản xuất</a:t>
            </a:r>
            <a:r>
              <a:rPr lang="en-US" sz="2800" smtClean="0">
                <a:sym typeface="+mn-ea"/>
              </a:rPr>
              <a:t>.</a:t>
            </a:r>
          </a:p>
          <a:p>
            <a:pPr marL="0" indent="0" algn="just">
              <a:buNone/>
            </a:pPr>
            <a:endParaRPr lang="en-US" sz="500" smtClean="0">
              <a:sym typeface="+mn-ea"/>
            </a:endParaRPr>
          </a:p>
          <a:p>
            <a:pPr algn="just"/>
            <a:r>
              <a:rPr lang="en-US" sz="2800">
                <a:sym typeface="+mn-ea"/>
              </a:rPr>
              <a:t>Chuẩn bị các hồ sơ liên quan đến đơn hàng, các đơn đặt hàng, hỗ trợ bộ phận xây dựng tài liệu kỹ thuật theo các yêu cầu của khách hàng.</a:t>
            </a:r>
          </a:p>
          <a:p>
            <a:pPr marL="0" indent="0" algn="just">
              <a:buNone/>
            </a:pPr>
            <a:endParaRPr lang="en-US" sz="500"/>
          </a:p>
          <a:p>
            <a:pPr algn="just"/>
            <a:r>
              <a:rPr lang="en-US" sz="2800">
                <a:sym typeface="+mn-ea"/>
              </a:rPr>
              <a:t>Tư vấn và hỗ trợ sản xuất, hỗ trợ bộ phận chất lượng về mức CL của từng khách hàng, từng đơn hàng. Làm trung gian giữa bộ phận sản xuất và CL trong việc giải quyết các vấn đề liên quan đến CL để giao hàng đúng theo yêu cầu của khách </a:t>
            </a:r>
            <a:r>
              <a:rPr lang="en-US" sz="2800">
                <a:sym typeface="+mn-ea"/>
              </a:rPr>
              <a:t>hàng</a:t>
            </a:r>
            <a:r>
              <a:rPr lang="en-US" sz="2800" smtClean="0">
                <a:sym typeface="+mn-ea"/>
              </a:rPr>
              <a:t>.</a:t>
            </a:r>
            <a:endParaRPr lang="en-US" sz="280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ox(in)">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096" y="1081519"/>
            <a:ext cx="10084919" cy="4391233"/>
          </a:xfrm>
        </p:spPr>
        <p:txBody>
          <a:bodyPr/>
          <a:lstStyle/>
          <a:p>
            <a:pPr algn="just"/>
            <a:r>
              <a:rPr lang="en-US" sz="2800">
                <a:sym typeface="+mn-ea"/>
              </a:rPr>
              <a:t>Giám sát tiến độ sản xuất đơn hàng, thương lượng với khách hàng về những vấn đề phát sinh trong sản xuất để điều chỉnh kế hoạch sản xuất hàng cho phù hợp thực </a:t>
            </a:r>
            <a:r>
              <a:rPr lang="en-US" sz="2800">
                <a:sym typeface="+mn-ea"/>
              </a:rPr>
              <a:t>tế</a:t>
            </a:r>
            <a:r>
              <a:rPr lang="en-US" sz="2800" smtClean="0">
                <a:sym typeface="+mn-ea"/>
              </a:rPr>
              <a:t>.</a:t>
            </a:r>
          </a:p>
          <a:p>
            <a:pPr marL="0" indent="0" algn="just">
              <a:buNone/>
            </a:pPr>
            <a:endParaRPr lang="en-US" sz="1050"/>
          </a:p>
          <a:p>
            <a:pPr algn="just"/>
            <a:r>
              <a:rPr lang="en-US" sz="2800">
                <a:sym typeface="+mn-ea"/>
              </a:rPr>
              <a:t>Hướng dẫn các thủ tục liên quan đến vận chuyển và theo dõi quá trình vận chuyển hàng hoá để giao cho khách </a:t>
            </a:r>
            <a:r>
              <a:rPr lang="en-US" sz="2800">
                <a:sym typeface="+mn-ea"/>
              </a:rPr>
              <a:t>hàng</a:t>
            </a:r>
            <a:r>
              <a:rPr lang="en-US" sz="2800" smtClean="0">
                <a:sym typeface="+mn-ea"/>
              </a:rPr>
              <a:t>.</a:t>
            </a:r>
          </a:p>
          <a:p>
            <a:pPr marL="0" indent="0" algn="just">
              <a:buNone/>
            </a:pPr>
            <a:endParaRPr lang="en-US" sz="1050"/>
          </a:p>
          <a:p>
            <a:pPr algn="just"/>
            <a:r>
              <a:rPr lang="en-US" sz="2800">
                <a:sym typeface="+mn-ea"/>
              </a:rPr>
              <a:t>Xây dựng và duy trì mối quan hệ đồng thuận, đoàn kết, hợp tác, giúp đỡ từ phía khách hàng – nhà cung cấp – nhà máy sản xuất để công tác quản lý đạt hiệu quả cao nhất.</a:t>
            </a:r>
            <a:endParaRPr lang="en-US" sz="280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ox(in)">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pic>
        <p:nvPicPr>
          <p:cNvPr id="11" name="Content Placeholder 10"/>
          <p:cNvPicPr>
            <a:picLocks noGrp="1" noChangeAspect="1"/>
          </p:cNvPicPr>
          <p:nvPr>
            <p:ph idx="1"/>
          </p:nvPr>
        </p:nvPicPr>
        <p:blipFill>
          <a:blip r:embed="rId3"/>
          <a:stretch>
            <a:fillRect/>
          </a:stretch>
        </p:blipFill>
        <p:spPr>
          <a:xfrm>
            <a:off x="3488055" y="737825"/>
            <a:ext cx="6360160" cy="6114415"/>
          </a:xfrm>
          <a:prstGeom prst="rect">
            <a:avLst/>
          </a:prstGeom>
          <a:solidFill>
            <a:srgbClr val="FF99FF"/>
          </a:solidFill>
          <a:ln>
            <a:solidFill>
              <a:srgbClr val="7030A0"/>
            </a:solidFill>
          </a:ln>
        </p:spPr>
      </p:pic>
      <p:sp>
        <p:nvSpPr>
          <p:cNvPr id="10" name="Pentagon 9"/>
          <p:cNvSpPr/>
          <p:nvPr/>
        </p:nvSpPr>
        <p:spPr>
          <a:xfrm>
            <a:off x="614149" y="2850829"/>
            <a:ext cx="2873906" cy="1888405"/>
          </a:xfrm>
          <a:prstGeom prst="homePlate">
            <a:avLst/>
          </a:prstGeom>
          <a:solidFill>
            <a:srgbClr val="800080"/>
          </a:solidFill>
        </p:spPr>
        <p:style>
          <a:lnRef idx="3">
            <a:schemeClr val="lt1"/>
          </a:lnRef>
          <a:fillRef idx="1">
            <a:schemeClr val="accent1"/>
          </a:fillRef>
          <a:effectRef idx="1">
            <a:schemeClr val="accent1"/>
          </a:effectRef>
          <a:fontRef idx="minor">
            <a:schemeClr val="lt1"/>
          </a:fontRef>
        </p:style>
        <p:txBody>
          <a:bodyPr rtlCol="0" anchor="ctr"/>
          <a:lstStyle/>
          <a:p>
            <a:pPr algn="ctr"/>
            <a:r>
              <a:rPr lang="en-US" sz="2400" b="1" dirty="0" smtClean="0">
                <a:latin typeface="Arial" panose="020B0604020202020204"/>
                <a:cs typeface="Arial" panose="020B0604020202020204"/>
              </a:rPr>
              <a:t>NHIỆM VỤ/ </a:t>
            </a:r>
            <a:r>
              <a:rPr lang="vi-VN" altLang="en-US" sz="2400" b="1" dirty="0" smtClean="0">
                <a:latin typeface="Arial" panose="020B0604020202020204"/>
                <a:cs typeface="Arial" panose="020B0604020202020204"/>
              </a:rPr>
              <a:t>DUTY</a:t>
            </a:r>
            <a:endParaRPr lang="vi-VN" altLang="en-US" sz="2400" b="1" dirty="0">
              <a:latin typeface="Arial" panose="020B0604020202020204"/>
              <a:cs typeface="Arial" panose="020B0604020202020204"/>
            </a:endParaRPr>
          </a:p>
        </p:txBody>
      </p:sp>
      <p:sp>
        <p:nvSpPr>
          <p:cNvPr id="8" name="Title 1"/>
          <p:cNvSpPr>
            <a:spLocks noGrp="1"/>
          </p:cNvSpPr>
          <p:nvPr>
            <p:ph type="title"/>
          </p:nvPr>
        </p:nvSpPr>
        <p:spPr>
          <a:xfrm>
            <a:off x="1433015" y="79715"/>
            <a:ext cx="8966580" cy="582930"/>
          </a:xfrm>
        </p:spPr>
        <p:txBody>
          <a:bodyPr/>
          <a:lstStyle/>
          <a:p>
            <a:r>
              <a:rPr lang="vi-VN" altLang="en-US" b="1">
                <a:solidFill>
                  <a:srgbClr val="CC3300"/>
                </a:solidFill>
              </a:rPr>
              <a:t>2.1.3 Nhiệm vụ:</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8" grpId="0"/>
      <p:bldP spid="8"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8285" y="190500"/>
            <a:ext cx="5589270" cy="582930"/>
          </a:xfrm>
          <a:noFill/>
        </p:spPr>
        <p:txBody>
          <a:bodyPr>
            <a:scene3d>
              <a:camera prst="orthographicFront"/>
              <a:lightRig rig="threePt" dir="t"/>
            </a:scene3d>
          </a:bodyPr>
          <a:lstStyle/>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p>
        </p:txBody>
      </p:sp>
      <p:sp>
        <p:nvSpPr>
          <p:cNvPr id="3" name="Content Placeholder 2"/>
          <p:cNvSpPr>
            <a:spLocks noGrp="1"/>
          </p:cNvSpPr>
          <p:nvPr>
            <p:ph idx="1"/>
          </p:nvPr>
        </p:nvSpPr>
        <p:spPr>
          <a:xfrm>
            <a:off x="26045" y="1502297"/>
            <a:ext cx="11648413" cy="3438193"/>
          </a:xfrm>
        </p:spPr>
        <p:txBody>
          <a:bodyPr/>
          <a:lstStyle/>
          <a:p>
            <a:pPr marL="514350" indent="-514350">
              <a:buAutoNum type="arabicPeriod"/>
            </a:pPr>
            <a:r>
              <a:rPr lang="vi-VN" altLang="en-US" smtClean="0"/>
              <a:t>Nêu </a:t>
            </a:r>
            <a:r>
              <a:rPr lang="vi-VN" altLang="en-US"/>
              <a:t>khái niệm về quản lý đơn hàng ngành May</a:t>
            </a:r>
            <a:r>
              <a:rPr lang="vi-VN" altLang="en-US" smtClean="0"/>
              <a:t>?</a:t>
            </a:r>
            <a:endParaRPr lang="en-US" altLang="en-US" smtClean="0"/>
          </a:p>
          <a:p>
            <a:pPr marL="0" indent="0">
              <a:buNone/>
            </a:pPr>
            <a:endParaRPr lang="vi-VN" altLang="en-US"/>
          </a:p>
          <a:p>
            <a:pPr marL="463550" indent="-463550">
              <a:buNone/>
            </a:pPr>
            <a:r>
              <a:rPr lang="vi-VN" altLang="en-US"/>
              <a:t>2. </a:t>
            </a:r>
            <a:r>
              <a:rPr lang="vi-VN" altLang="en-US">
                <a:sym typeface="+mn-ea"/>
              </a:rPr>
              <a:t>Nêu vai trò của nhân viên quản lý đơn hàng ngành May</a:t>
            </a:r>
            <a:r>
              <a:rPr lang="vi-VN" altLang="en-US" smtClean="0">
                <a:sym typeface="+mn-ea"/>
              </a:rPr>
              <a:t>?</a:t>
            </a:r>
            <a:endParaRPr lang="en-US" altLang="en-US" smtClean="0">
              <a:sym typeface="+mn-ea"/>
            </a:endParaRPr>
          </a:p>
          <a:p>
            <a:pPr marL="463550" indent="-463550">
              <a:buNone/>
            </a:pPr>
            <a:endParaRPr lang="vi-VN" altLang="en-US">
              <a:sym typeface="+mn-ea"/>
            </a:endParaRPr>
          </a:p>
          <a:p>
            <a:pPr marL="463550" indent="-463550">
              <a:buNone/>
            </a:pPr>
            <a:r>
              <a:rPr lang="vi-VN" altLang="en-US"/>
              <a:t>3</a:t>
            </a:r>
            <a:r>
              <a:rPr lang="vi-VN" altLang="en-US" smtClean="0"/>
              <a:t>.</a:t>
            </a:r>
            <a:r>
              <a:rPr lang="en-US" altLang="en-US" smtClean="0"/>
              <a:t> </a:t>
            </a:r>
            <a:r>
              <a:rPr lang="vi-VN" altLang="en-US" smtClean="0">
                <a:sym typeface="+mn-ea"/>
              </a:rPr>
              <a:t>Nêu </a:t>
            </a:r>
            <a:r>
              <a:rPr lang="vi-VN" altLang="en-US">
                <a:sym typeface="+mn-ea"/>
              </a:rPr>
              <a:t>nhiệm vụ của nhân viên quản lý đơn hàng ngành May?</a:t>
            </a:r>
            <a:endParaRPr lang="vi-VN" alt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408" y="0"/>
            <a:ext cx="1420619" cy="97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lstStyle/>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999</Words>
  <Application>Microsoft Office PowerPoint</Application>
  <PresentationFormat>Widescreen</PresentationFormat>
  <Paragraphs>76</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SimSun</vt:lpstr>
      <vt:lpstr>Arial</vt:lpstr>
      <vt:lpstr>Calibri</vt:lpstr>
      <vt:lpstr>Wingdings</vt:lpstr>
      <vt:lpstr>Blue Waves</vt:lpstr>
      <vt:lpstr>PowerPoint Presentation</vt:lpstr>
      <vt:lpstr>PowerPoint Presentation</vt:lpstr>
      <vt:lpstr>PowerPoint Presentation</vt:lpstr>
      <vt:lpstr>1.1 MỤC TIÊU</vt:lpstr>
      <vt:lpstr>PowerPoint Presentation</vt:lpstr>
      <vt:lpstr>2.1.1 Khái niệm:</vt:lpstr>
      <vt:lpstr>2.1.1 Khái niệm:</vt:lpstr>
      <vt:lpstr>2.1.2 Vai trò:</vt:lpstr>
      <vt:lpstr>2.1.2 Vai trò:</vt:lpstr>
      <vt:lpstr>2.1.2 Vai trò:</vt:lpstr>
      <vt:lpstr>2.1.3 Nhiệm vụ:</vt:lpstr>
      <vt:lpstr>2.1.3 Nhiệm vụ:</vt:lpstr>
      <vt:lpstr>2.1.3 Nhiệm vụ:</vt:lpstr>
      <vt:lpstr>2.1.3 Nhiệm vụ:</vt:lpstr>
      <vt:lpstr>CỦNG CỐ BÀI HỌC</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VANBAO</cp:lastModifiedBy>
  <cp:revision>43</cp:revision>
  <dcterms:created xsi:type="dcterms:W3CDTF">2020-03-24T07:37:00Z</dcterms:created>
  <dcterms:modified xsi:type="dcterms:W3CDTF">2020-03-30T04:43:25Z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